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495" r:id="rId5"/>
    <p:sldId id="589" r:id="rId6"/>
    <p:sldId id="624" r:id="rId7"/>
    <p:sldId id="635" r:id="rId8"/>
    <p:sldId id="600" r:id="rId9"/>
    <p:sldId id="597" r:id="rId10"/>
    <p:sldId id="596" r:id="rId11"/>
    <p:sldId id="628" r:id="rId12"/>
    <p:sldId id="636" r:id="rId13"/>
    <p:sldId id="644" r:id="rId14"/>
    <p:sldId id="640" r:id="rId15"/>
    <p:sldId id="637" r:id="rId16"/>
    <p:sldId id="638" r:id="rId17"/>
    <p:sldId id="639" r:id="rId18"/>
    <p:sldId id="641" r:id="rId19"/>
    <p:sldId id="642" r:id="rId20"/>
    <p:sldId id="643" r:id="rId21"/>
    <p:sldId id="607" r:id="rId22"/>
  </p:sldIdLst>
  <p:sldSz cx="9144000" cy="6858000" type="screen4x3"/>
  <p:notesSz cx="9601200" cy="15087600"/>
  <p:defaultTextStyle>
    <a:defPPr>
      <a:defRPr lang="en-US"/>
    </a:defPPr>
    <a:lvl1pPr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  <p15:guide id="3" orient="horz" pos="4752">
          <p15:clr>
            <a:srgbClr val="A4A3A4"/>
          </p15:clr>
        </p15:guide>
        <p15:guide id="4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3399"/>
    <a:srgbClr val="EFB08D"/>
    <a:srgbClr val="F3C2A7"/>
    <a:srgbClr val="339966"/>
    <a:srgbClr val="CAD8D2"/>
    <a:srgbClr val="C9EFD0"/>
    <a:srgbClr val="EAEAEA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26" y="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32"/>
        <p:guide pos="2212"/>
        <p:guide orient="horz" pos="4752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424" tIns="68710" rIns="137424" bIns="68710" numCol="1" anchor="t" anchorCtr="0" compatLnSpc="1">
            <a:prstTxWarp prst="textNoShape">
              <a:avLst/>
            </a:prstTxWarp>
          </a:bodyPr>
          <a:lstStyle>
            <a:lvl1pPr defTabSz="1375222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638" y="3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424" tIns="68710" rIns="137424" bIns="68710" numCol="1" anchor="t" anchorCtr="0" compatLnSpc="1">
            <a:prstTxWarp prst="textNoShape">
              <a:avLst/>
            </a:prstTxWarp>
          </a:bodyPr>
          <a:lstStyle>
            <a:lvl1pPr algn="r" defTabSz="1375222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14331180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424" tIns="68710" rIns="137424" bIns="68710" numCol="1" anchor="b" anchorCtr="0" compatLnSpc="1">
            <a:prstTxWarp prst="textNoShape">
              <a:avLst/>
            </a:prstTxWarp>
          </a:bodyPr>
          <a:lstStyle>
            <a:lvl1pPr defTabSz="1375222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638" y="14331180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424" tIns="68710" rIns="137424" bIns="68710" numCol="1" anchor="b" anchorCtr="0" compatLnSpc="1">
            <a:prstTxWarp prst="textNoShape">
              <a:avLst/>
            </a:prstTxWarp>
          </a:bodyPr>
          <a:lstStyle>
            <a:lvl1pPr algn="r" defTabSz="1375222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fld id="{2484F81F-BBCC-4CB2-A5E2-B5BF001B1E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4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069" tIns="69533" rIns="139069" bIns="69533" numCol="1" anchor="t" anchorCtr="0" compatLnSpc="1">
            <a:prstTxWarp prst="textNoShape">
              <a:avLst/>
            </a:prstTxWarp>
          </a:bodyPr>
          <a:lstStyle>
            <a:lvl1pPr defTabSz="1391963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7638" y="3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069" tIns="69533" rIns="139069" bIns="69533" numCol="1" anchor="t" anchorCtr="0" compatLnSpc="1">
            <a:prstTxWarp prst="textNoShape">
              <a:avLst/>
            </a:prstTxWarp>
          </a:bodyPr>
          <a:lstStyle>
            <a:lvl1pPr algn="r" defTabSz="1391963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1131888"/>
            <a:ext cx="7543800" cy="5657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8818" y="7165589"/>
            <a:ext cx="7683569" cy="6789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069" tIns="69533" rIns="139069" bIns="695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14331180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069" tIns="69533" rIns="139069" bIns="69533" numCol="1" anchor="b" anchorCtr="0" compatLnSpc="1">
            <a:prstTxWarp prst="textNoShape">
              <a:avLst/>
            </a:prstTxWarp>
          </a:bodyPr>
          <a:lstStyle>
            <a:lvl1pPr defTabSz="1391963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7638" y="14331180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069" tIns="69533" rIns="139069" bIns="69533" numCol="1" anchor="b" anchorCtr="0" compatLnSpc="1">
            <a:prstTxWarp prst="textNoShape">
              <a:avLst/>
            </a:prstTxWarp>
          </a:bodyPr>
          <a:lstStyle>
            <a:lvl1pPr algn="r" defTabSz="1391963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fld id="{BE3D5353-923A-4AA6-ABEF-15C6CEBBE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32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b="0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15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18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45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6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b="0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76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b="0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23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5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4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6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367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7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94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Tim</a:t>
            </a: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8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2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b="0" i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163513"/>
            <a:ext cx="3460750" cy="298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800">
                <a:solidFill>
                  <a:schemeClr val="bg1"/>
                </a:solidFill>
                <a:effectLst/>
              </a:rPr>
              <a:t>Channel Islands National Park</a:t>
            </a:r>
          </a:p>
        </p:txBody>
      </p:sp>
      <p:pic>
        <p:nvPicPr>
          <p:cNvPr id="1037" name="Picture 13" descr="AH_large_shaded_4C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15375" y="762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46894"/>
            <a:ext cx="9144000" cy="98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b="0" dirty="0">
                <a:effectLst/>
                <a:latin typeface="Calibri" pitchFamily="34" charset="0"/>
                <a:cs typeface="Calibri" pitchFamily="34" charset="0"/>
              </a:rPr>
              <a:t>San Miguel Island </a:t>
            </a:r>
            <a:br>
              <a:rPr lang="en-US" sz="3800" b="0" dirty="0">
                <a:effectLst/>
                <a:latin typeface="Calibri" pitchFamily="34" charset="0"/>
                <a:cs typeface="Calibri" pitchFamily="34" charset="0"/>
              </a:rPr>
            </a:br>
            <a:r>
              <a:rPr lang="en-US" sz="3800" b="0" dirty="0" err="1">
                <a:effectLst/>
                <a:latin typeface="Calibri" pitchFamily="34" charset="0"/>
                <a:cs typeface="Calibri" pitchFamily="34" charset="0"/>
              </a:rPr>
              <a:t>RecentCommunity</a:t>
            </a:r>
            <a:r>
              <a:rPr lang="en-US" sz="3800" b="0" dirty="0">
                <a:effectLst/>
                <a:latin typeface="Calibri" pitchFamily="34" charset="0"/>
                <a:cs typeface="Calibri" pitchFamily="34" charset="0"/>
              </a:rPr>
              <a:t> Changes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24600"/>
            <a:ext cx="9144000" cy="369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>
                <a:effectLst/>
                <a:latin typeface="Calibri" pitchFamily="34" charset="0"/>
                <a:cs typeface="Calibri" pitchFamily="34" charset="0"/>
              </a:rPr>
              <a:t>Kelp Forest Monitoring Program</a:t>
            </a:r>
            <a:endParaRPr lang="en-US" sz="1800">
              <a:effectLst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028369-E157-4843-8D48-750D4BBD5EC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173951"/>
            <a:ext cx="9144000" cy="3810000"/>
            <a:chOff x="-2057400" y="1441938"/>
            <a:chExt cx="12070080" cy="50292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1A8284E-2DB8-496B-B79B-74148E6A4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32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3414EC-2FF9-4EB2-90CE-71A40AE2BD01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/>
            </a:blip>
            <a:srcRect l="29495" r="10505"/>
            <a:stretch/>
          </p:blipFill>
          <p:spPr>
            <a:xfrm>
              <a:off x="1965960" y="1441938"/>
              <a:ext cx="4023360" cy="5029200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751C9C0C-2319-4543-92F1-5D5AC233A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740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ant, flower, palm, table&#10;&#10;Description automatically generated">
            <a:extLst>
              <a:ext uri="{FF2B5EF4-FFF2-40B4-BE49-F238E27FC236}">
                <a16:creationId xmlns:a16="http://schemas.microsoft.com/office/drawing/2014/main" id="{78077ECA-3744-48A4-A8C3-A46315740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1" y="1308683"/>
            <a:ext cx="7399090" cy="5549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74199F-5127-415E-BC70-CC9295E6178C}"/>
              </a:ext>
            </a:extLst>
          </p:cNvPr>
          <p:cNvSpPr txBox="1"/>
          <p:nvPr/>
        </p:nvSpPr>
        <p:spPr>
          <a:xfrm>
            <a:off x="-209724" y="782833"/>
            <a:ext cx="9144000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Juvenile abalone emerge to forage</a:t>
            </a:r>
          </a:p>
        </p:txBody>
      </p:sp>
    </p:spTree>
    <p:extLst>
      <p:ext uri="{BB962C8B-B14F-4D97-AF65-F5344CB8AC3E}">
        <p14:creationId xmlns:p14="http://schemas.microsoft.com/office/powerpoint/2010/main" val="4128689789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lant&#10;&#10;Description automatically generated">
            <a:extLst>
              <a:ext uri="{FF2B5EF4-FFF2-40B4-BE49-F238E27FC236}">
                <a16:creationId xmlns:a16="http://schemas.microsoft.com/office/drawing/2014/main" id="{A150C106-FFB2-473A-ABE9-569BEDB2A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7" y="639749"/>
            <a:ext cx="8229600" cy="61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8852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9ED0E-974E-4B56-B9FF-E9B7A6FFA989}"/>
              </a:ext>
            </a:extLst>
          </p:cNvPr>
          <p:cNvSpPr txBox="1"/>
          <p:nvPr/>
        </p:nvSpPr>
        <p:spPr>
          <a:xfrm>
            <a:off x="0" y="794670"/>
            <a:ext cx="9144000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Urchins winning</a:t>
            </a:r>
          </a:p>
        </p:txBody>
      </p:sp>
      <p:pic>
        <p:nvPicPr>
          <p:cNvPr id="3" name="Picture 2" descr="A picture containing reef, many, fish, large&#10;&#10;Description automatically generated">
            <a:extLst>
              <a:ext uri="{FF2B5EF4-FFF2-40B4-BE49-F238E27FC236}">
                <a16:creationId xmlns:a16="http://schemas.microsoft.com/office/drawing/2014/main" id="{A2F5F373-BED8-42F9-B58F-7D31537870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8" y="1409350"/>
            <a:ext cx="8024800" cy="53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8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ral&#10;&#10;Description automatically generated">
            <a:extLst>
              <a:ext uri="{FF2B5EF4-FFF2-40B4-BE49-F238E27FC236}">
                <a16:creationId xmlns:a16="http://schemas.microsoft.com/office/drawing/2014/main" id="{E063D9E3-D6D9-408E-AA4A-DAF558582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49" y="705535"/>
            <a:ext cx="8203286" cy="61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69218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mall, sitting, palm&#10;&#10;Description automatically generated">
            <a:extLst>
              <a:ext uri="{FF2B5EF4-FFF2-40B4-BE49-F238E27FC236}">
                <a16:creationId xmlns:a16="http://schemas.microsoft.com/office/drawing/2014/main" id="{931AE69D-5B0F-419B-BA65-E5F2DF45DE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4" y="633171"/>
            <a:ext cx="8207674" cy="6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6589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derwater view of a coral&#10;&#10;Description automatically generated">
            <a:extLst>
              <a:ext uri="{FF2B5EF4-FFF2-40B4-BE49-F238E27FC236}">
                <a16:creationId xmlns:a16="http://schemas.microsoft.com/office/drawing/2014/main" id="{7E61383E-A2AD-49D3-B052-686A89D821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6" y="759160"/>
            <a:ext cx="8881828" cy="59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15292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moke, standing, sheep, person&#10;&#10;Description automatically generated">
            <a:extLst>
              <a:ext uri="{FF2B5EF4-FFF2-40B4-BE49-F238E27FC236}">
                <a16:creationId xmlns:a16="http://schemas.microsoft.com/office/drawing/2014/main" id="{07A681EC-9AC2-422D-B1CC-379AFD53C5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" y="704943"/>
            <a:ext cx="8690994" cy="57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72392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derwater view of a swimming pool&#10;&#10;Description automatically generated">
            <a:extLst>
              <a:ext uri="{FF2B5EF4-FFF2-40B4-BE49-F238E27FC236}">
                <a16:creationId xmlns:a16="http://schemas.microsoft.com/office/drawing/2014/main" id="{B203E13D-F31B-49AB-87DC-943F2944A5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107" y="575891"/>
            <a:ext cx="9258107" cy="616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35133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AD871A-2609-4815-B34F-19CD8C51B033}"/>
              </a:ext>
            </a:extLst>
          </p:cNvPr>
          <p:cNvSpPr/>
          <p:nvPr/>
        </p:nvSpPr>
        <p:spPr bwMode="auto">
          <a:xfrm>
            <a:off x="0" y="563526"/>
            <a:ext cx="9144000" cy="6324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FB31E-7E35-4D4F-8F69-7798EC5B7B17}"/>
              </a:ext>
            </a:extLst>
          </p:cNvPr>
          <p:cNvSpPr txBox="1"/>
          <p:nvPr/>
        </p:nvSpPr>
        <p:spPr>
          <a:xfrm>
            <a:off x="914400" y="2920495"/>
            <a:ext cx="7315200" cy="101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bg1"/>
                </a:solidFill>
              </a:rPr>
              <a:t>Next Week: San Miguel Island Community Changes</a:t>
            </a:r>
          </a:p>
        </p:txBody>
      </p:sp>
    </p:spTree>
    <p:extLst>
      <p:ext uri="{BB962C8B-B14F-4D97-AF65-F5344CB8AC3E}">
        <p14:creationId xmlns:p14="http://schemas.microsoft.com/office/powerpoint/2010/main" val="21516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D0B34A5-FAD2-43A0-8BF5-91564591F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5" y="661554"/>
            <a:ext cx="8018930" cy="61964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B9E0CFD-D120-4303-959C-C74B5A2D7093}"/>
              </a:ext>
            </a:extLst>
          </p:cNvPr>
          <p:cNvSpPr/>
          <p:nvPr/>
        </p:nvSpPr>
        <p:spPr bwMode="auto">
          <a:xfrm rot="18344373">
            <a:off x="1436431" y="2700941"/>
            <a:ext cx="1227485" cy="11055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9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9ED0E-974E-4B56-B9FF-E9B7A6FFA989}"/>
              </a:ext>
            </a:extLst>
          </p:cNvPr>
          <p:cNvSpPr txBox="1"/>
          <p:nvPr/>
        </p:nvSpPr>
        <p:spPr>
          <a:xfrm>
            <a:off x="0" y="794670"/>
            <a:ext cx="9144000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San Miguel Island </a:t>
            </a:r>
            <a:b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KFM History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AF6B5-4CC2-4217-B8A6-56B80CCB73AB}"/>
              </a:ext>
            </a:extLst>
          </p:cNvPr>
          <p:cNvSpPr txBox="1"/>
          <p:nvPr/>
        </p:nvSpPr>
        <p:spPr>
          <a:xfrm>
            <a:off x="929922" y="2128644"/>
            <a:ext cx="728415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Remote Island with 2 original sites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Miracle Mile was added in 2001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reserve reference sites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Cold water island, typically surveyed end of season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9ED0E-974E-4B56-B9FF-E9B7A6FFA989}"/>
              </a:ext>
            </a:extLst>
          </p:cNvPr>
          <p:cNvSpPr txBox="1"/>
          <p:nvPr/>
        </p:nvSpPr>
        <p:spPr>
          <a:xfrm>
            <a:off x="0" y="794670"/>
            <a:ext cx="9144000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San Miguel Island </a:t>
            </a:r>
            <a:b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Predators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AF6B5-4CC2-4217-B8A6-56B80CCB73AB}"/>
              </a:ext>
            </a:extLst>
          </p:cNvPr>
          <p:cNvSpPr txBox="1"/>
          <p:nvPr/>
        </p:nvSpPr>
        <p:spPr>
          <a:xfrm>
            <a:off x="929923" y="2128644"/>
            <a:ext cx="272767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Historic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Sea otters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Current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Sea stars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Sea Otter Conservation | SeaOtters.com">
            <a:extLst>
              <a:ext uri="{FF2B5EF4-FFF2-40B4-BE49-F238E27FC236}">
                <a16:creationId xmlns:a16="http://schemas.microsoft.com/office/drawing/2014/main" id="{401BE4AE-0F2E-46A6-B62A-998B60736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4" y="1873956"/>
            <a:ext cx="3962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807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E8805DA-ACA0-420D-8590-E49C9490545C}"/>
              </a:ext>
            </a:extLst>
          </p:cNvPr>
          <p:cNvSpPr txBox="1"/>
          <p:nvPr/>
        </p:nvSpPr>
        <p:spPr>
          <a:xfrm>
            <a:off x="4951444" y="1052290"/>
            <a:ext cx="2668556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Sunflower Star Biomass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0F738-FFFF-4B5F-B578-931A3A68AC99}"/>
              </a:ext>
            </a:extLst>
          </p:cNvPr>
          <p:cNvSpPr txBox="1"/>
          <p:nvPr/>
        </p:nvSpPr>
        <p:spPr>
          <a:xfrm>
            <a:off x="4828822" y="2447827"/>
            <a:ext cx="419100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Statistically significant effects of reserve, island, and their interaction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Cold water urchin predator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Blob and Sea Star Wasting Disease in 2013 -&gt; population collapse</a:t>
            </a:r>
          </a:p>
          <a:p>
            <a:pPr>
              <a:lnSpc>
                <a:spcPct val="100000"/>
              </a:lnSpc>
            </a:pPr>
            <a:endParaRPr lang="en-US" sz="20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97747-A7A3-4287-8ACA-921794F8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44" y="5806804"/>
            <a:ext cx="4192556" cy="1051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BF061-97B3-447B-A199-CE581AF80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0400"/>
            <a:ext cx="4648200" cy="61976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9098BF8-B482-40D0-A944-3AEB2CF86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662" y="704915"/>
            <a:ext cx="128016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28FF07F-334D-4CEA-BD3B-3EC2017DB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25" t="80915" r="2125"/>
          <a:stretch/>
        </p:blipFill>
        <p:spPr bwMode="auto">
          <a:xfrm>
            <a:off x="6854666" y="1524163"/>
            <a:ext cx="765334" cy="78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2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405DA0-DA76-484B-A3C5-33189352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91" y="5791199"/>
            <a:ext cx="4209308" cy="10667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79FA2-5392-44BC-A062-AAA519AD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0398"/>
            <a:ext cx="4648200" cy="619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53C06-6F31-445E-9688-E45816371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95" r="10505"/>
          <a:stretch/>
        </p:blipFill>
        <p:spPr>
          <a:xfrm>
            <a:off x="7772400" y="704915"/>
            <a:ext cx="128016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615605-4956-44FD-A0BE-643455766C5D}"/>
              </a:ext>
            </a:extLst>
          </p:cNvPr>
          <p:cNvSpPr txBox="1"/>
          <p:nvPr/>
        </p:nvSpPr>
        <p:spPr>
          <a:xfrm>
            <a:off x="4828822" y="2416142"/>
            <a:ext cx="4191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Significant effects of Reserve Status, Island Code, and their interaction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Increase at SRI in biomass outside of MPAs post-blob, decreases at warmer islands (SCI, ANI, SBI)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Increase in biomass greatest at SRI outside MPAs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2CF3CA4-5C6B-410C-9A3B-71C302226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4" r="90125"/>
          <a:stretch/>
        </p:blipFill>
        <p:spPr bwMode="auto">
          <a:xfrm>
            <a:off x="6867525" y="1693406"/>
            <a:ext cx="752475" cy="61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FBA36-DCD8-497E-BB1E-59662D2F2D99}"/>
              </a:ext>
            </a:extLst>
          </p:cNvPr>
          <p:cNvSpPr txBox="1"/>
          <p:nvPr/>
        </p:nvSpPr>
        <p:spPr>
          <a:xfrm>
            <a:off x="4951444" y="1052290"/>
            <a:ext cx="2668556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Purple Urchin Biomass</a:t>
            </a:r>
          </a:p>
        </p:txBody>
      </p:sp>
    </p:spTree>
    <p:extLst>
      <p:ext uri="{BB962C8B-B14F-4D97-AF65-F5344CB8AC3E}">
        <p14:creationId xmlns:p14="http://schemas.microsoft.com/office/powerpoint/2010/main" val="8839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F03A7-B9B8-458B-BAE7-E8B00C7A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4686300" cy="624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2CE79-FB86-4815-807E-570D65F50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5734521"/>
            <a:ext cx="4419600" cy="112347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314E76-5C98-4A1D-BEEE-1F6CD8B58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04915"/>
            <a:ext cx="128016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2EA13-3037-4EA8-9329-CA569DD5ACD2}"/>
              </a:ext>
            </a:extLst>
          </p:cNvPr>
          <p:cNvSpPr txBox="1"/>
          <p:nvPr/>
        </p:nvSpPr>
        <p:spPr>
          <a:xfrm>
            <a:off x="4828822" y="2416142"/>
            <a:ext cx="4191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Significant effects of Reserve Status, Island Code, and their interaction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Recent significant increase in kelp  inside MPAs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biomass generally similar between islands, except previously higher at SR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4F9D07-1366-4E83-BC32-CEBE44365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t="11660" r="85525" b="10598"/>
          <a:stretch/>
        </p:blipFill>
        <p:spPr bwMode="auto">
          <a:xfrm>
            <a:off x="7181851" y="704915"/>
            <a:ext cx="438150" cy="160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E894F2-1688-4D45-8D12-EBE0AF233E35}"/>
              </a:ext>
            </a:extLst>
          </p:cNvPr>
          <p:cNvSpPr txBox="1"/>
          <p:nvPr/>
        </p:nvSpPr>
        <p:spPr>
          <a:xfrm>
            <a:off x="4951444" y="1052290"/>
            <a:ext cx="2668556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Giant Kelp   Biomass</a:t>
            </a:r>
          </a:p>
        </p:txBody>
      </p:sp>
    </p:spTree>
    <p:extLst>
      <p:ext uri="{BB962C8B-B14F-4D97-AF65-F5344CB8AC3E}">
        <p14:creationId xmlns:p14="http://schemas.microsoft.com/office/powerpoint/2010/main" val="11805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E8805DA-ACA0-420D-8590-E49C9490545C}"/>
              </a:ext>
            </a:extLst>
          </p:cNvPr>
          <p:cNvSpPr txBox="1"/>
          <p:nvPr/>
        </p:nvSpPr>
        <p:spPr>
          <a:xfrm>
            <a:off x="3657600" y="876863"/>
            <a:ext cx="1828800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551B1-E65A-4FCB-82FB-5D88F7E26944}"/>
              </a:ext>
            </a:extLst>
          </p:cNvPr>
          <p:cNvSpPr txBox="1"/>
          <p:nvPr/>
        </p:nvSpPr>
        <p:spPr>
          <a:xfrm>
            <a:off x="76200" y="1258186"/>
            <a:ext cx="8610600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Effects via Trophic Cascades on MPAs are apparent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Outside MPAs: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sunflower stars were more abundant prior to their decline (particularly at SRI)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purple urchin biomass has since increased (particularly at SRI)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biomass has not increased in general, and has decreased at SRI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Inside MPAs: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Sunflower stars declined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Purple urchin biomass at SRI has not increased at the same rate as outside MPAs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inside MPAs at SRI has not decreased at the same rate as outside MPAs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Other urchin predators: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Urchin biomass at warmer islands (SCI, ANI, SBI) have decreased inside MPAs, kelp biomass has increased inside MPAs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Fishing protections for California sheephead and California spiny lobster</a:t>
            </a:r>
            <a:endParaRPr lang="en-US" sz="20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7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9ED0E-974E-4B56-B9FF-E9B7A6FFA989}"/>
              </a:ext>
            </a:extLst>
          </p:cNvPr>
          <p:cNvSpPr txBox="1"/>
          <p:nvPr/>
        </p:nvSpPr>
        <p:spPr>
          <a:xfrm>
            <a:off x="0" y="794670"/>
            <a:ext cx="9144000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latin typeface="Calibri" panose="020F0502020204030204" pitchFamily="34" charset="0"/>
                <a:cs typeface="Calibri" panose="020F0502020204030204" pitchFamily="34" charset="0"/>
              </a:rPr>
              <a:t>Abalone and urchins competing</a:t>
            </a:r>
          </a:p>
        </p:txBody>
      </p:sp>
      <p:pic>
        <p:nvPicPr>
          <p:cNvPr id="3" name="Picture 2" descr="Underwater view of a coral&#10;&#10;Description automatically generated">
            <a:extLst>
              <a:ext uri="{FF2B5EF4-FFF2-40B4-BE49-F238E27FC236}">
                <a16:creationId xmlns:a16="http://schemas.microsoft.com/office/drawing/2014/main" id="{FECF88BE-B0C7-4CAD-AF9F-B44738AF8C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16" y="1820410"/>
            <a:ext cx="7120921" cy="47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2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90AFE59683BB49B7B9B452FD6BCF8A" ma:contentTypeVersion="2" ma:contentTypeDescription="Create a new document." ma:contentTypeScope="" ma:versionID="2e1f9e7963ba90655f90079792cd9be6">
  <xsd:schema xmlns:xsd="http://www.w3.org/2001/XMLSchema" xmlns:xs="http://www.w3.org/2001/XMLSchema" xmlns:p="http://schemas.microsoft.com/office/2006/metadata/properties" xmlns:ns2="f277f146-ff17-4282-b1ce-36654b3777b0" targetNamespace="http://schemas.microsoft.com/office/2006/metadata/properties" ma:root="true" ma:fieldsID="484d1a8927005fc9f95331616ebac892" ns2:_="">
    <xsd:import namespace="f277f146-ff17-4282-b1ce-36654b3777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7f146-ff17-4282-b1ce-36654b3777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0BF274-DD95-4C6B-9D54-D76F4321BC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92462-B667-4F04-B147-2FA1DB87EF8E}">
  <ds:schemaRefs>
    <ds:schemaRef ds:uri="f277f146-ff17-4282-b1ce-36654b3777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9EDD5CA-A740-4C1A-8CFD-2012E1154927}">
  <ds:schemaRefs>
    <ds:schemaRef ds:uri="http://purl.org/dc/terms/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f277f146-ff17-4282-b1ce-36654b3777b0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312</Words>
  <Application>Microsoft Office PowerPoint</Application>
  <PresentationFormat>On-screen Show (4:3)</PresentationFormat>
  <Paragraphs>53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NPS</dc:creator>
  <cp:lastModifiedBy>Cullen Molitor</cp:lastModifiedBy>
  <cp:revision>6</cp:revision>
  <cp:lastPrinted>2016-10-21T21:35:18Z</cp:lastPrinted>
  <dcterms:created xsi:type="dcterms:W3CDTF">2002-02-13T02:35:25Z</dcterms:created>
  <dcterms:modified xsi:type="dcterms:W3CDTF">2020-09-03T20:55:24Z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0x0101002190AFE59683BB49B7B9B452FD6BCF8A</vt:lpwstr>
  </property>
</Properties>
</file>